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262" r:id="rId3"/>
    <p:sldId id="281" r:id="rId4"/>
    <p:sldId id="291" r:id="rId5"/>
    <p:sldId id="292" r:id="rId6"/>
    <p:sldId id="264" r:id="rId7"/>
    <p:sldId id="273" r:id="rId8"/>
    <p:sldId id="274" r:id="rId9"/>
    <p:sldId id="270" r:id="rId10"/>
    <p:sldId id="271" r:id="rId11"/>
    <p:sldId id="272" r:id="rId12"/>
    <p:sldId id="275" r:id="rId13"/>
    <p:sldId id="257" r:id="rId14"/>
    <p:sldId id="299" r:id="rId15"/>
    <p:sldId id="293" r:id="rId16"/>
    <p:sldId id="294" r:id="rId17"/>
    <p:sldId id="279" r:id="rId18"/>
    <p:sldId id="276" r:id="rId19"/>
    <p:sldId id="278" r:id="rId20"/>
    <p:sldId id="261" r:id="rId21"/>
    <p:sldId id="282" r:id="rId22"/>
    <p:sldId id="284" r:id="rId23"/>
    <p:sldId id="285" r:id="rId24"/>
    <p:sldId id="296" r:id="rId25"/>
    <p:sldId id="297" r:id="rId26"/>
    <p:sldId id="280" r:id="rId27"/>
    <p:sldId id="283" r:id="rId28"/>
    <p:sldId id="286" r:id="rId29"/>
    <p:sldId id="287" r:id="rId30"/>
    <p:sldId id="290" r:id="rId31"/>
    <p:sldId id="288" r:id="rId32"/>
    <p:sldId id="29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9C68442-7E91-48D6-B1F9-1B8522EFF1C6}">
          <p14:sldIdLst>
            <p14:sldId id="256"/>
            <p14:sldId id="262"/>
            <p14:sldId id="281"/>
            <p14:sldId id="291"/>
          </p14:sldIdLst>
        </p14:section>
        <p14:section name="Untitled Section" id="{6BE05377-79A2-49E3-B610-DC55BE72FFA3}">
          <p14:sldIdLst>
            <p14:sldId id="292"/>
            <p14:sldId id="264"/>
            <p14:sldId id="273"/>
            <p14:sldId id="274"/>
            <p14:sldId id="270"/>
            <p14:sldId id="271"/>
            <p14:sldId id="272"/>
            <p14:sldId id="275"/>
            <p14:sldId id="257"/>
            <p14:sldId id="299"/>
            <p14:sldId id="293"/>
            <p14:sldId id="294"/>
            <p14:sldId id="279"/>
            <p14:sldId id="276"/>
            <p14:sldId id="278"/>
            <p14:sldId id="261"/>
            <p14:sldId id="282"/>
            <p14:sldId id="284"/>
            <p14:sldId id="285"/>
            <p14:sldId id="296"/>
            <p14:sldId id="297"/>
            <p14:sldId id="280"/>
            <p14:sldId id="283"/>
            <p14:sldId id="286"/>
            <p14:sldId id="287"/>
            <p14:sldId id="290"/>
            <p14:sldId id="288"/>
            <p14:sldId id="298"/>
          </p14:sldIdLst>
        </p14:section>
        <p14:section name="Just incase" id="{3F0F9823-F77A-494F-82AF-8F9BC86AC9D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900" autoAdjust="0"/>
  </p:normalViewPr>
  <p:slideViewPr>
    <p:cSldViewPr snapToGrid="0">
      <p:cViewPr varScale="1">
        <p:scale>
          <a:sx n="107" d="100"/>
          <a:sy n="107" d="100"/>
        </p:scale>
        <p:origin x="216" y="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tmp>
</file>

<file path=ppt/media/image2.tmp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tmp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4.jpeg>
</file>

<file path=ppt/media/image43.png>
</file>

<file path=ppt/media/image44.tmp>
</file>

<file path=ppt/media/image45.png>
</file>

<file path=ppt/media/image5.png>
</file>

<file path=ppt/media/image6.jpeg>
</file>

<file path=ppt/media/image7.tmp>
</file>

<file path=ppt/media/image8.tmp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085BB-2B79-439B-B327-9B77DE24DE89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DEB8EF-1F94-419C-9E45-30366F5CB5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638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https://en.wikipedia.org/wiki/Authentication</a:t>
            </a:r>
          </a:p>
          <a:p>
            <a:endParaRPr lang="en-US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EB8EF-1F94-419C-9E45-30366F5CB5E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9733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EB8EF-1F94-419C-9E45-30366F5CB5E9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3314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Crypto cat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EB8EF-1F94-419C-9E45-30366F5CB5E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6456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smtClean="0"/>
              <a:t>Secure, Quick, Reliable Login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EB8EF-1F94-419C-9E45-30366F5CB5E9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004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https://isc.sans.edu/crls.html?token=38f94443c16927451f26ddb2b12310fb24376517&amp;startdate=2014-01-01&amp;enddate=2014-07-31&amp;submit=Update</a:t>
            </a:r>
          </a:p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EB8EF-1F94-419C-9E45-30366F5CB5E9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428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https://wiki.mozilla.org/CA:RevocationPlan#Long-range_Vision</a:t>
            </a:r>
          </a:p>
          <a:p>
            <a:r>
              <a:rPr lang="en-GB" dirty="0" smtClean="0"/>
              <a:t>https://wiki.mozilla.org/CA:ImprovingRevocation</a:t>
            </a:r>
          </a:p>
          <a:p>
            <a:endParaRPr lang="en-US" dirty="0" smtClean="0"/>
          </a:p>
          <a:p>
            <a:r>
              <a:rPr lang="en-GB" dirty="0" smtClean="0"/>
              <a:t>http://news.netcraft.com/archives/2014/04/24/certificate-revocation-why-browsers-remain-affected-by-heartbleed.html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EB8EF-1F94-419C-9E45-30366F5CB5E9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418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5890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7943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940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267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7912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692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712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377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414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699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534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822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616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39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942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200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6A6F3-5184-4009-B8A3-433E2936F133}" type="datetimeFigureOut">
              <a:rPr lang="en-GB" smtClean="0"/>
              <a:t>24/11/2015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ECE2CE5-5718-480A-A1CB-15B1B028BE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37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23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12" Type="http://schemas.openxmlformats.org/officeDocument/2006/relationships/image" Target="../media/image22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Relationship Id="rId14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earch?q=#ukstorm&amp;src=hash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The problems with proving identity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Ross Dargan, Ben Lee</a:t>
            </a:r>
            <a:endParaRPr lang="en-GB" dirty="0"/>
          </a:p>
        </p:txBody>
      </p:sp>
      <p:pic>
        <p:nvPicPr>
          <p:cNvPr id="2050" name="Picture 2" descr="Ident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553" y="4546566"/>
            <a:ext cx="3818897" cy="1975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212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– Prove it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Context</a:t>
            </a:r>
            <a:r>
              <a:rPr lang="en-GB"/>
              <a:t> </a:t>
            </a:r>
            <a:r>
              <a:rPr lang="en-GB" dirty="0"/>
              <a:t>gives confidence</a:t>
            </a:r>
          </a:p>
          <a:p>
            <a:r>
              <a:rPr lang="en-GB"/>
              <a:t>Ask </a:t>
            </a:r>
            <a:r>
              <a:rPr lang="en-GB" dirty="0"/>
              <a:t>in-band question</a:t>
            </a:r>
          </a:p>
          <a:p>
            <a:endParaRPr lang="en-GB" dirty="0"/>
          </a:p>
          <a:p>
            <a:endParaRPr lang="en-GB" dirty="0"/>
          </a:p>
          <a:p>
            <a:r>
              <a:rPr lang="en-GB"/>
              <a:t>Susceptible </a:t>
            </a:r>
            <a:r>
              <a:rPr lang="en-GB" dirty="0"/>
              <a:t>to MITM attacks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6666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– Outsource it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Ask a mutual friend</a:t>
            </a:r>
          </a:p>
          <a:p>
            <a:r>
              <a:rPr lang="en-GB" dirty="0"/>
              <a:t>Delegated Trust</a:t>
            </a:r>
          </a:p>
          <a:p>
            <a:endParaRPr lang="en-GB" dirty="0"/>
          </a:p>
        </p:txBody>
      </p:sp>
      <p:pic>
        <p:nvPicPr>
          <p:cNvPr id="6" name="Content Placeholder 3" descr="Screen Clippi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819" y="2160588"/>
            <a:ext cx="4012062" cy="3881437"/>
          </a:xfrm>
        </p:spPr>
      </p:pic>
    </p:spTree>
    <p:extLst>
      <p:ext uri="{BB962C8B-B14F-4D97-AF65-F5344CB8AC3E}">
        <p14:creationId xmlns:p14="http://schemas.microsoft.com/office/powerpoint/2010/main" val="190307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Prove It Demo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Authentication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742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Socialist millionaire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754189"/>
            <a:ext cx="4184035" cy="3880772"/>
          </a:xfrm>
        </p:spPr>
        <p:txBody>
          <a:bodyPr>
            <a:noAutofit/>
          </a:bodyPr>
          <a:lstStyle/>
          <a:p>
            <a:r>
              <a:rPr lang="en-GB" sz="1050" dirty="0" smtClean="0"/>
              <a:t>Ross</a:t>
            </a:r>
            <a:endParaRPr lang="en-GB" sz="4000" dirty="0"/>
          </a:p>
          <a:p>
            <a:pPr lvl="1"/>
            <a:r>
              <a:rPr lang="en-GB" sz="1000" dirty="0"/>
              <a:t>Picks random exponents </a:t>
            </a:r>
            <a:r>
              <a:rPr lang="en-GB" sz="1000" i="1" dirty="0"/>
              <a:t>a</a:t>
            </a:r>
            <a:r>
              <a:rPr lang="en-GB" sz="1000" i="1" baseline="-25000" dirty="0"/>
              <a:t>2</a:t>
            </a:r>
            <a:r>
              <a:rPr lang="en-GB" sz="1000" i="1" dirty="0"/>
              <a:t> and a</a:t>
            </a:r>
            <a:r>
              <a:rPr lang="en-GB" sz="1000" i="1" baseline="-25000" dirty="0"/>
              <a:t>3</a:t>
            </a:r>
            <a:endParaRPr lang="en-GB" sz="3600" dirty="0"/>
          </a:p>
          <a:p>
            <a:pPr lvl="1"/>
            <a:r>
              <a:rPr lang="en-GB" sz="1000" dirty="0"/>
              <a:t>Sends Bob </a:t>
            </a:r>
            <a:r>
              <a:rPr lang="en-GB" sz="1000" i="1" dirty="0"/>
              <a:t>g</a:t>
            </a:r>
            <a:r>
              <a:rPr lang="en-GB" sz="1000" i="1" baseline="-25000" dirty="0"/>
              <a:t>2a</a:t>
            </a:r>
            <a:r>
              <a:rPr lang="en-GB" sz="1000" i="1" dirty="0"/>
              <a:t> = g</a:t>
            </a:r>
            <a:r>
              <a:rPr lang="en-GB" sz="1000" i="1" baseline="-25000" dirty="0"/>
              <a:t>1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2</a:t>
            </a:r>
            <a:r>
              <a:rPr lang="en-GB" sz="1000" i="1" dirty="0"/>
              <a:t> and g</a:t>
            </a:r>
            <a:r>
              <a:rPr lang="en-GB" sz="1000" i="1" baseline="-25000" dirty="0"/>
              <a:t>3a</a:t>
            </a:r>
            <a:r>
              <a:rPr lang="en-GB" sz="1000" i="1" dirty="0"/>
              <a:t> = g</a:t>
            </a:r>
            <a:r>
              <a:rPr lang="en-GB" sz="1000" i="1" baseline="-25000" dirty="0"/>
              <a:t>1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endParaRPr lang="en-GB" sz="3600" dirty="0"/>
          </a:p>
          <a:p>
            <a:r>
              <a:rPr lang="en-GB" sz="1050" dirty="0" smtClean="0"/>
              <a:t>Ben</a:t>
            </a:r>
            <a:endParaRPr lang="en-GB" sz="4000" dirty="0"/>
          </a:p>
          <a:p>
            <a:pPr lvl="1"/>
            <a:r>
              <a:rPr lang="en-GB" sz="1000" dirty="0"/>
              <a:t>Picks random exponents </a:t>
            </a:r>
            <a:r>
              <a:rPr lang="en-GB" sz="1000" i="1" dirty="0"/>
              <a:t>b</a:t>
            </a:r>
            <a:r>
              <a:rPr lang="en-GB" sz="1000" i="1" baseline="-25000" dirty="0"/>
              <a:t>2</a:t>
            </a:r>
            <a:r>
              <a:rPr lang="en-GB" sz="1000" i="1" dirty="0"/>
              <a:t> and b</a:t>
            </a:r>
            <a:r>
              <a:rPr lang="en-GB" sz="1000" i="1" baseline="-25000" dirty="0"/>
              <a:t>3</a:t>
            </a:r>
            <a:endParaRPr lang="en-GB" sz="3600" dirty="0"/>
          </a:p>
          <a:p>
            <a:pPr lvl="1"/>
            <a:r>
              <a:rPr lang="en-GB" sz="1000" dirty="0"/>
              <a:t>Computes </a:t>
            </a:r>
            <a:r>
              <a:rPr lang="en-GB" sz="1000" i="1" dirty="0"/>
              <a:t>g</a:t>
            </a:r>
            <a:r>
              <a:rPr lang="en-GB" sz="1000" i="1" baseline="-25000" dirty="0"/>
              <a:t>2b</a:t>
            </a:r>
            <a:r>
              <a:rPr lang="en-GB" sz="1000" i="1" dirty="0"/>
              <a:t> = g</a:t>
            </a:r>
            <a:r>
              <a:rPr lang="en-GB" sz="1000" i="1" baseline="-25000" dirty="0"/>
              <a:t>1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2</a:t>
            </a:r>
            <a:r>
              <a:rPr lang="en-GB" sz="1000" i="1" dirty="0"/>
              <a:t> and g</a:t>
            </a:r>
            <a:r>
              <a:rPr lang="en-GB" sz="1000" i="1" baseline="-25000" dirty="0"/>
              <a:t>3b</a:t>
            </a:r>
            <a:r>
              <a:rPr lang="en-GB" sz="1000" i="1" dirty="0"/>
              <a:t> = g</a:t>
            </a:r>
            <a:r>
              <a:rPr lang="en-GB" sz="1000" i="1" baseline="-25000" dirty="0"/>
              <a:t>1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3</a:t>
            </a:r>
            <a:endParaRPr lang="en-GB" sz="3600" dirty="0"/>
          </a:p>
          <a:p>
            <a:pPr lvl="1"/>
            <a:r>
              <a:rPr lang="en-GB" sz="1000" dirty="0"/>
              <a:t>Computes </a:t>
            </a:r>
            <a:r>
              <a:rPr lang="en-GB" sz="1000" i="1" dirty="0"/>
              <a:t>g</a:t>
            </a:r>
            <a:r>
              <a:rPr lang="en-GB" sz="1000" i="1" baseline="-25000" dirty="0"/>
              <a:t>2</a:t>
            </a:r>
            <a:r>
              <a:rPr lang="en-GB" sz="1000" i="1" dirty="0"/>
              <a:t> = g</a:t>
            </a:r>
            <a:r>
              <a:rPr lang="en-GB" sz="1000" i="1" baseline="-25000" dirty="0"/>
              <a:t>2a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2</a:t>
            </a:r>
            <a:r>
              <a:rPr lang="en-GB" sz="1000" i="1" dirty="0"/>
              <a:t> and g</a:t>
            </a:r>
            <a:r>
              <a:rPr lang="en-GB" sz="1000" i="1" baseline="-25000" dirty="0"/>
              <a:t>3</a:t>
            </a:r>
            <a:r>
              <a:rPr lang="en-GB" sz="1000" i="1" dirty="0"/>
              <a:t> = g</a:t>
            </a:r>
            <a:r>
              <a:rPr lang="en-GB" sz="1000" i="1" baseline="-25000" dirty="0"/>
              <a:t>3a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3</a:t>
            </a:r>
            <a:endParaRPr lang="en-GB" sz="3600" dirty="0"/>
          </a:p>
          <a:p>
            <a:pPr lvl="1"/>
            <a:r>
              <a:rPr lang="en-GB" sz="1000" dirty="0"/>
              <a:t>Picks random exponent </a:t>
            </a:r>
            <a:r>
              <a:rPr lang="en-GB" sz="1000" i="1" dirty="0"/>
              <a:t>r</a:t>
            </a:r>
            <a:endParaRPr lang="en-GB" sz="3600" dirty="0"/>
          </a:p>
          <a:p>
            <a:pPr lvl="1"/>
            <a:r>
              <a:rPr lang="en-GB" sz="1000" dirty="0"/>
              <a:t>Computes </a:t>
            </a:r>
            <a:r>
              <a:rPr lang="en-GB" sz="1000" i="1" dirty="0" err="1"/>
              <a:t>P</a:t>
            </a:r>
            <a:r>
              <a:rPr lang="en-GB" sz="1000" i="1" baseline="-25000" dirty="0" err="1"/>
              <a:t>b</a:t>
            </a:r>
            <a:r>
              <a:rPr lang="en-GB" sz="1000" i="1" dirty="0"/>
              <a:t> = g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r</a:t>
            </a:r>
            <a:r>
              <a:rPr lang="en-GB" sz="1000" i="1" dirty="0"/>
              <a:t> and 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b</a:t>
            </a:r>
            <a:r>
              <a:rPr lang="en-GB" sz="1000" i="1" dirty="0"/>
              <a:t> = g</a:t>
            </a:r>
            <a:r>
              <a:rPr lang="en-GB" sz="1000" i="1" baseline="-25000" dirty="0"/>
              <a:t>1</a:t>
            </a:r>
            <a:r>
              <a:rPr lang="en-GB" sz="1000" i="1" baseline="30000" dirty="0"/>
              <a:t>r</a:t>
            </a:r>
            <a:r>
              <a:rPr lang="en-GB" sz="1000" i="1" dirty="0"/>
              <a:t> g</a:t>
            </a:r>
            <a:r>
              <a:rPr lang="en-GB" sz="1000" i="1" baseline="-25000" dirty="0"/>
              <a:t>2</a:t>
            </a:r>
            <a:r>
              <a:rPr lang="en-GB" sz="1000" i="1" baseline="30000" dirty="0"/>
              <a:t>y</a:t>
            </a:r>
            <a:endParaRPr lang="en-GB" sz="3600" dirty="0"/>
          </a:p>
          <a:p>
            <a:pPr lvl="1"/>
            <a:r>
              <a:rPr lang="en-GB" sz="1000" dirty="0"/>
              <a:t>Sends Alice </a:t>
            </a:r>
            <a:r>
              <a:rPr lang="en-GB" sz="1000" i="1" dirty="0"/>
              <a:t>g</a:t>
            </a:r>
            <a:r>
              <a:rPr lang="en-GB" sz="1000" i="1" baseline="-25000" dirty="0"/>
              <a:t>2b</a:t>
            </a:r>
            <a:r>
              <a:rPr lang="en-GB" sz="1000" i="1" dirty="0"/>
              <a:t>, g</a:t>
            </a:r>
            <a:r>
              <a:rPr lang="en-GB" sz="1000" i="1" baseline="-25000" dirty="0"/>
              <a:t>3b</a:t>
            </a:r>
            <a:r>
              <a:rPr lang="en-GB" sz="1000" i="1" dirty="0"/>
              <a:t>, </a:t>
            </a:r>
            <a:r>
              <a:rPr lang="en-GB" sz="1000" i="1" dirty="0" err="1"/>
              <a:t>P</a:t>
            </a:r>
            <a:r>
              <a:rPr lang="en-GB" sz="1000" i="1" baseline="-25000" dirty="0" err="1"/>
              <a:t>b</a:t>
            </a:r>
            <a:r>
              <a:rPr lang="en-GB" sz="1000" i="1" dirty="0"/>
              <a:t> and 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b</a:t>
            </a:r>
            <a:endParaRPr lang="en-GB" sz="3600" dirty="0"/>
          </a:p>
          <a:p>
            <a:r>
              <a:rPr lang="en-GB" sz="1050" dirty="0" smtClean="0"/>
              <a:t>Ross</a:t>
            </a:r>
            <a:endParaRPr lang="en-GB" sz="4000" dirty="0"/>
          </a:p>
          <a:p>
            <a:pPr lvl="1"/>
            <a:r>
              <a:rPr lang="en-GB" sz="1000" dirty="0"/>
              <a:t>Computes </a:t>
            </a:r>
            <a:r>
              <a:rPr lang="en-GB" sz="1000" i="1" dirty="0"/>
              <a:t>g</a:t>
            </a:r>
            <a:r>
              <a:rPr lang="en-GB" sz="1000" i="1" baseline="-25000" dirty="0"/>
              <a:t>2</a:t>
            </a:r>
            <a:r>
              <a:rPr lang="en-GB" sz="1000" i="1" dirty="0"/>
              <a:t> = g</a:t>
            </a:r>
            <a:r>
              <a:rPr lang="en-GB" sz="1000" i="1" baseline="-25000" dirty="0"/>
              <a:t>2b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2</a:t>
            </a:r>
            <a:r>
              <a:rPr lang="en-GB" sz="1000" i="1" dirty="0"/>
              <a:t> and g</a:t>
            </a:r>
            <a:r>
              <a:rPr lang="en-GB" sz="1000" i="1" baseline="-25000" dirty="0"/>
              <a:t>3</a:t>
            </a:r>
            <a:r>
              <a:rPr lang="en-GB" sz="1000" i="1" dirty="0"/>
              <a:t> = g</a:t>
            </a:r>
            <a:r>
              <a:rPr lang="en-GB" sz="1000" i="1" baseline="-25000" dirty="0"/>
              <a:t>3b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endParaRPr lang="en-GB" sz="3600" dirty="0"/>
          </a:p>
          <a:p>
            <a:pPr lvl="1"/>
            <a:r>
              <a:rPr lang="en-GB" sz="1000" dirty="0"/>
              <a:t>Picks random exponent </a:t>
            </a:r>
            <a:r>
              <a:rPr lang="en-GB" sz="1000" i="1" dirty="0"/>
              <a:t>s</a:t>
            </a:r>
            <a:endParaRPr lang="en-GB" sz="3600" dirty="0"/>
          </a:p>
          <a:p>
            <a:pPr lvl="1"/>
            <a:r>
              <a:rPr lang="en-GB" sz="1000" dirty="0"/>
              <a:t>Computes </a:t>
            </a:r>
            <a:r>
              <a:rPr lang="en-GB" sz="1000" i="1" dirty="0"/>
              <a:t>P</a:t>
            </a:r>
            <a:r>
              <a:rPr lang="en-GB" sz="1000" i="1" baseline="-25000" dirty="0"/>
              <a:t>a</a:t>
            </a:r>
            <a:r>
              <a:rPr lang="en-GB" sz="1000" i="1" dirty="0"/>
              <a:t> = g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s</a:t>
            </a:r>
            <a:r>
              <a:rPr lang="en-GB" sz="1000" i="1" dirty="0"/>
              <a:t> and 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a</a:t>
            </a:r>
            <a:r>
              <a:rPr lang="en-GB" sz="1000" i="1" dirty="0"/>
              <a:t> = g</a:t>
            </a:r>
            <a:r>
              <a:rPr lang="en-GB" sz="1000" i="1" baseline="-25000" dirty="0"/>
              <a:t>1</a:t>
            </a:r>
            <a:r>
              <a:rPr lang="en-GB" sz="1000" i="1" baseline="30000" dirty="0"/>
              <a:t>s</a:t>
            </a:r>
            <a:r>
              <a:rPr lang="en-GB" sz="1000" i="1" dirty="0"/>
              <a:t> g</a:t>
            </a:r>
            <a:r>
              <a:rPr lang="en-GB" sz="1000" i="1" baseline="-25000" dirty="0"/>
              <a:t>2</a:t>
            </a:r>
            <a:r>
              <a:rPr lang="en-GB" sz="1000" i="1" baseline="30000" dirty="0"/>
              <a:t>x</a:t>
            </a:r>
            <a:endParaRPr lang="en-GB" sz="3600" dirty="0"/>
          </a:p>
          <a:p>
            <a:pPr lvl="1"/>
            <a:r>
              <a:rPr lang="en-GB" sz="1000" dirty="0"/>
              <a:t>Computes </a:t>
            </a:r>
            <a:r>
              <a:rPr lang="en-GB" sz="1000" i="1" dirty="0"/>
              <a:t>R</a:t>
            </a:r>
            <a:r>
              <a:rPr lang="en-GB" sz="1000" i="1" baseline="-25000" dirty="0"/>
              <a:t>a</a:t>
            </a:r>
            <a:r>
              <a:rPr lang="en-GB" sz="1000" i="1" dirty="0"/>
              <a:t> = (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a</a:t>
            </a:r>
            <a:r>
              <a:rPr lang="en-GB" sz="1000" i="1" dirty="0"/>
              <a:t> / 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b</a:t>
            </a:r>
            <a:r>
              <a:rPr lang="en-GB" sz="1000" i="1" dirty="0"/>
              <a:t>) 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endParaRPr lang="en-GB" sz="3600" dirty="0"/>
          </a:p>
          <a:p>
            <a:pPr lvl="1"/>
            <a:r>
              <a:rPr lang="en-GB" sz="1000" dirty="0"/>
              <a:t>Sends Bob </a:t>
            </a:r>
            <a:r>
              <a:rPr lang="en-GB" sz="1000" i="1" dirty="0"/>
              <a:t>P</a:t>
            </a:r>
            <a:r>
              <a:rPr lang="en-GB" sz="1000" i="1" baseline="-25000" dirty="0"/>
              <a:t>a</a:t>
            </a:r>
            <a:r>
              <a:rPr lang="en-GB" sz="1000" i="1" dirty="0"/>
              <a:t>, 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a</a:t>
            </a:r>
            <a:r>
              <a:rPr lang="en-GB" sz="1000" i="1" dirty="0"/>
              <a:t> and </a:t>
            </a:r>
            <a:r>
              <a:rPr lang="en-GB" sz="1000" i="1" dirty="0" smtClean="0"/>
              <a:t>R</a:t>
            </a:r>
            <a:r>
              <a:rPr lang="en-GB" sz="1000" i="1" baseline="-25000" dirty="0" smtClean="0"/>
              <a:t>a</a:t>
            </a:r>
            <a:endParaRPr lang="en-GB" sz="3600" dirty="0"/>
          </a:p>
        </p:txBody>
      </p:sp>
      <p:sp>
        <p:nvSpPr>
          <p:cNvPr id="7" name="Content Placeholder 3"/>
          <p:cNvSpPr txBox="1">
            <a:spLocks noGrp="1"/>
          </p:cNvSpPr>
          <p:nvPr>
            <p:ph sz="half" idx="2"/>
          </p:nvPr>
        </p:nvSpPr>
        <p:spPr>
          <a:xfrm>
            <a:off x="5089968" y="1930400"/>
            <a:ext cx="4184034" cy="38807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 smtClean="0"/>
              <a:t>Ben</a:t>
            </a:r>
            <a:endParaRPr lang="en-GB" sz="1000" dirty="0"/>
          </a:p>
          <a:p>
            <a:pPr lvl="1"/>
            <a:r>
              <a:rPr lang="en-GB" sz="1000" dirty="0"/>
              <a:t>Computes </a:t>
            </a:r>
            <a:r>
              <a:rPr lang="en-GB" sz="1000" i="1" dirty="0" err="1"/>
              <a:t>R</a:t>
            </a:r>
            <a:r>
              <a:rPr lang="en-GB" sz="1000" i="1" baseline="-25000" dirty="0" err="1"/>
              <a:t>b</a:t>
            </a:r>
            <a:r>
              <a:rPr lang="en-GB" sz="1000" i="1" dirty="0"/>
              <a:t> = (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a</a:t>
            </a:r>
            <a:r>
              <a:rPr lang="en-GB" sz="1000" i="1" dirty="0"/>
              <a:t> / 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b</a:t>
            </a:r>
            <a:r>
              <a:rPr lang="en-GB" sz="1000" i="1" dirty="0"/>
              <a:t>) 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3</a:t>
            </a:r>
            <a:endParaRPr lang="en-GB" sz="1000" dirty="0"/>
          </a:p>
          <a:p>
            <a:pPr lvl="1"/>
            <a:r>
              <a:rPr lang="en-GB" sz="1000" dirty="0"/>
              <a:t>Computes </a:t>
            </a:r>
            <a:r>
              <a:rPr lang="en-GB" sz="1000" i="1" dirty="0" err="1"/>
              <a:t>R</a:t>
            </a:r>
            <a:r>
              <a:rPr lang="en-GB" sz="1000" i="1" baseline="-25000" dirty="0" err="1"/>
              <a:t>ab</a:t>
            </a:r>
            <a:r>
              <a:rPr lang="en-GB" sz="1000" i="1" dirty="0"/>
              <a:t> = R</a:t>
            </a:r>
            <a:r>
              <a:rPr lang="en-GB" sz="1000" i="1" baseline="-25000" dirty="0"/>
              <a:t>a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3</a:t>
            </a:r>
            <a:endParaRPr lang="en-GB" sz="1000" dirty="0"/>
          </a:p>
          <a:p>
            <a:pPr lvl="1"/>
            <a:r>
              <a:rPr lang="en-GB" sz="1000" dirty="0"/>
              <a:t>Checks whether </a:t>
            </a:r>
            <a:r>
              <a:rPr lang="en-GB" sz="1000" i="1" dirty="0" err="1"/>
              <a:t>R</a:t>
            </a:r>
            <a:r>
              <a:rPr lang="en-GB" sz="1000" i="1" baseline="-25000" dirty="0" err="1"/>
              <a:t>ab</a:t>
            </a:r>
            <a:r>
              <a:rPr lang="en-GB" sz="1000" i="1" dirty="0"/>
              <a:t> == (P</a:t>
            </a:r>
            <a:r>
              <a:rPr lang="en-GB" sz="1000" i="1" baseline="-25000" dirty="0"/>
              <a:t>a</a:t>
            </a:r>
            <a:r>
              <a:rPr lang="en-GB" sz="1000" i="1" dirty="0"/>
              <a:t> / </a:t>
            </a:r>
            <a:r>
              <a:rPr lang="en-GB" sz="1000" i="1" dirty="0" err="1"/>
              <a:t>P</a:t>
            </a:r>
            <a:r>
              <a:rPr lang="en-GB" sz="1000" i="1" baseline="-25000" dirty="0" err="1"/>
              <a:t>b</a:t>
            </a:r>
            <a:r>
              <a:rPr lang="en-GB" sz="1000" i="1" dirty="0"/>
              <a:t>)</a:t>
            </a:r>
            <a:endParaRPr lang="en-GB" sz="1000" dirty="0"/>
          </a:p>
          <a:p>
            <a:pPr lvl="1"/>
            <a:r>
              <a:rPr lang="en-GB" sz="1000" dirty="0"/>
              <a:t>Sends Alice </a:t>
            </a:r>
            <a:r>
              <a:rPr lang="en-GB" sz="1000" i="1" dirty="0" err="1"/>
              <a:t>R</a:t>
            </a:r>
            <a:r>
              <a:rPr lang="en-GB" sz="1000" i="1" baseline="-25000" dirty="0" err="1"/>
              <a:t>b</a:t>
            </a:r>
            <a:endParaRPr lang="en-GB" sz="1000" dirty="0"/>
          </a:p>
          <a:p>
            <a:r>
              <a:rPr lang="en-GB" sz="1000" dirty="0" smtClean="0"/>
              <a:t>Ross</a:t>
            </a:r>
            <a:endParaRPr lang="en-GB" sz="1000" dirty="0"/>
          </a:p>
          <a:p>
            <a:pPr lvl="1"/>
            <a:r>
              <a:rPr lang="en-GB" sz="1000" dirty="0"/>
              <a:t>Computes </a:t>
            </a:r>
            <a:r>
              <a:rPr lang="en-GB" sz="1000" i="1" dirty="0" err="1"/>
              <a:t>R</a:t>
            </a:r>
            <a:r>
              <a:rPr lang="en-GB" sz="1000" i="1" baseline="-25000" dirty="0" err="1"/>
              <a:t>ab</a:t>
            </a:r>
            <a:r>
              <a:rPr lang="en-GB" sz="1000" i="1" dirty="0"/>
              <a:t> = R</a:t>
            </a:r>
            <a:r>
              <a:rPr lang="en-GB" sz="1000" i="1" baseline="-25000" dirty="0"/>
              <a:t>b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endParaRPr lang="en-GB" sz="1000" dirty="0"/>
          </a:p>
          <a:p>
            <a:pPr lvl="1"/>
            <a:r>
              <a:rPr lang="en-GB" sz="1000" dirty="0"/>
              <a:t>Checks whether </a:t>
            </a:r>
            <a:r>
              <a:rPr lang="en-GB" sz="1000" i="1" dirty="0" err="1"/>
              <a:t>R</a:t>
            </a:r>
            <a:r>
              <a:rPr lang="en-GB" sz="1000" i="1" baseline="-25000" dirty="0" err="1"/>
              <a:t>ab</a:t>
            </a:r>
            <a:r>
              <a:rPr lang="en-GB" sz="1000" i="1" dirty="0"/>
              <a:t> == (P</a:t>
            </a:r>
            <a:r>
              <a:rPr lang="en-GB" sz="1000" i="1" baseline="-25000" dirty="0"/>
              <a:t>a</a:t>
            </a:r>
            <a:r>
              <a:rPr lang="en-GB" sz="1000" i="1" dirty="0"/>
              <a:t> / </a:t>
            </a:r>
            <a:r>
              <a:rPr lang="en-GB" sz="1000" i="1" dirty="0" err="1"/>
              <a:t>P</a:t>
            </a:r>
            <a:r>
              <a:rPr lang="en-GB" sz="1000" i="1" baseline="-25000" dirty="0" err="1"/>
              <a:t>b</a:t>
            </a:r>
            <a:r>
              <a:rPr lang="en-GB" sz="1000" i="1" dirty="0" smtClean="0"/>
              <a:t>)</a:t>
            </a:r>
          </a:p>
          <a:p>
            <a:pPr lvl="1"/>
            <a:endParaRPr lang="en-US" sz="1000" i="1" dirty="0"/>
          </a:p>
          <a:p>
            <a:pPr lvl="1"/>
            <a:endParaRPr lang="en-US" sz="1000" i="1" dirty="0" smtClean="0"/>
          </a:p>
          <a:p>
            <a:r>
              <a:rPr lang="en-GB" sz="1050" b="1" dirty="0"/>
              <a:t>Proof</a:t>
            </a:r>
          </a:p>
          <a:p>
            <a:pPr lvl="1"/>
            <a:r>
              <a:rPr lang="en-GB" sz="1000" i="1" dirty="0" err="1"/>
              <a:t>R</a:t>
            </a:r>
            <a:r>
              <a:rPr lang="en-GB" sz="1000" i="1" baseline="-25000" dirty="0" err="1"/>
              <a:t>ab</a:t>
            </a:r>
            <a:r>
              <a:rPr lang="en-GB" sz="1000" i="1" dirty="0"/>
              <a:t> = R</a:t>
            </a:r>
            <a:r>
              <a:rPr lang="en-GB" sz="1000" i="1" baseline="-25000" dirty="0"/>
              <a:t>a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3</a:t>
            </a:r>
            <a:r>
              <a:rPr lang="en-GB" sz="1000" i="1" dirty="0"/>
              <a:t> = (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a</a:t>
            </a:r>
            <a:r>
              <a:rPr lang="en-GB" sz="1000" i="1" dirty="0"/>
              <a:t> / </a:t>
            </a:r>
            <a:r>
              <a:rPr lang="en-GB" sz="1000" i="1" dirty="0" err="1"/>
              <a:t>Q</a:t>
            </a:r>
            <a:r>
              <a:rPr lang="en-GB" sz="1000" i="1" baseline="-25000" dirty="0" err="1"/>
              <a:t>b</a:t>
            </a:r>
            <a:r>
              <a:rPr lang="en-GB" sz="1000" i="1" dirty="0"/>
              <a:t>) 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·b</a:t>
            </a:r>
            <a:r>
              <a:rPr lang="en-GB" sz="1000" i="1" baseline="-25000" dirty="0"/>
              <a:t>3</a:t>
            </a:r>
            <a:r>
              <a:rPr lang="en-GB" sz="1000" i="1" dirty="0"/>
              <a:t> = (g</a:t>
            </a:r>
            <a:r>
              <a:rPr lang="en-GB" sz="1000" i="1" baseline="-25000" dirty="0"/>
              <a:t>1</a:t>
            </a:r>
            <a:r>
              <a:rPr lang="en-GB" sz="1000" i="1" baseline="30000" dirty="0"/>
              <a:t>s - r</a:t>
            </a:r>
            <a:r>
              <a:rPr lang="en-GB" sz="1000" i="1" dirty="0"/>
              <a:t> · g</a:t>
            </a:r>
            <a:r>
              <a:rPr lang="en-GB" sz="1000" i="1" baseline="-25000" dirty="0"/>
              <a:t>2</a:t>
            </a:r>
            <a:r>
              <a:rPr lang="en-GB" sz="1000" i="1" baseline="30000" dirty="0"/>
              <a:t>x - y</a:t>
            </a:r>
            <a:r>
              <a:rPr lang="en-GB" sz="1000" i="1" dirty="0"/>
              <a:t>) 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r>
              <a:rPr lang="en-GB" sz="1000" i="1" dirty="0"/>
              <a:t>·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3</a:t>
            </a:r>
            <a:r>
              <a:rPr lang="en-GB" sz="1000" i="1" dirty="0"/>
              <a:t> = g</a:t>
            </a:r>
            <a:r>
              <a:rPr lang="en-GB" sz="1000" i="1" baseline="-25000" dirty="0"/>
              <a:t>1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·b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·(s - r)</a:t>
            </a:r>
            <a:r>
              <a:rPr lang="en-GB" sz="1000" i="1" dirty="0"/>
              <a:t> · g</a:t>
            </a:r>
            <a:r>
              <a:rPr lang="en-GB" sz="1000" i="1" baseline="-25000" dirty="0"/>
              <a:t>2</a:t>
            </a:r>
            <a:r>
              <a:rPr lang="en-GB" sz="1000" i="1" baseline="30000" dirty="0"/>
              <a:t>(x - y)·a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·b</a:t>
            </a:r>
            <a:r>
              <a:rPr lang="en-GB" sz="1000" i="1" baseline="-25000" dirty="0"/>
              <a:t>3</a:t>
            </a:r>
            <a:endParaRPr lang="en-GB" sz="1000" dirty="0"/>
          </a:p>
          <a:p>
            <a:pPr lvl="1"/>
            <a:r>
              <a:rPr lang="en-GB" sz="1000" i="1" dirty="0"/>
              <a:t>P</a:t>
            </a:r>
            <a:r>
              <a:rPr lang="en-GB" sz="1000" i="1" baseline="-25000" dirty="0"/>
              <a:t>a</a:t>
            </a:r>
            <a:r>
              <a:rPr lang="en-GB" sz="1000" i="1" dirty="0"/>
              <a:t> / </a:t>
            </a:r>
            <a:r>
              <a:rPr lang="en-GB" sz="1000" i="1" dirty="0" err="1"/>
              <a:t>P</a:t>
            </a:r>
            <a:r>
              <a:rPr lang="en-GB" sz="1000" i="1" baseline="-25000" dirty="0" err="1"/>
              <a:t>b</a:t>
            </a:r>
            <a:r>
              <a:rPr lang="en-GB" sz="1000" i="1" dirty="0"/>
              <a:t> = g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s</a:t>
            </a:r>
            <a:r>
              <a:rPr lang="en-GB" sz="1000" i="1" dirty="0"/>
              <a:t> / g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r</a:t>
            </a:r>
            <a:r>
              <a:rPr lang="en-GB" sz="1000" i="1" dirty="0"/>
              <a:t> = g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s - r</a:t>
            </a:r>
            <a:r>
              <a:rPr lang="en-GB" sz="1000" i="1" dirty="0"/>
              <a:t> = g</a:t>
            </a:r>
            <a:r>
              <a:rPr lang="en-GB" sz="1000" i="1" baseline="-25000" dirty="0"/>
              <a:t>3a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·(s - r)</a:t>
            </a:r>
            <a:r>
              <a:rPr lang="en-GB" sz="1000" i="1" dirty="0"/>
              <a:t> = g</a:t>
            </a:r>
            <a:r>
              <a:rPr lang="en-GB" sz="1000" i="1" baseline="-25000" dirty="0"/>
              <a:t>1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·b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·(s - r)</a:t>
            </a:r>
            <a:endParaRPr lang="en-GB" sz="1000" dirty="0"/>
          </a:p>
          <a:p>
            <a:pPr lvl="1"/>
            <a:r>
              <a:rPr lang="en-GB" sz="1000" dirty="0"/>
              <a:t>This means that</a:t>
            </a:r>
          </a:p>
          <a:p>
            <a:pPr lvl="1"/>
            <a:r>
              <a:rPr lang="en-GB" sz="1000" i="1" dirty="0"/>
              <a:t>g</a:t>
            </a:r>
            <a:r>
              <a:rPr lang="en-GB" sz="1000" i="1" baseline="-25000" dirty="0"/>
              <a:t>2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r>
              <a:rPr lang="en-GB" sz="1000" i="1" dirty="0"/>
              <a:t>·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3</a:t>
            </a:r>
            <a:r>
              <a:rPr lang="en-GB" sz="1000" i="1" baseline="30000" dirty="0"/>
              <a:t>·(x - y)</a:t>
            </a:r>
            <a:r>
              <a:rPr lang="en-GB" sz="1000" i="1" dirty="0"/>
              <a:t> = 1</a:t>
            </a:r>
            <a:endParaRPr lang="en-GB" sz="1000" dirty="0"/>
          </a:p>
          <a:p>
            <a:pPr lvl="1"/>
            <a:r>
              <a:rPr lang="en-GB" sz="1000" dirty="0"/>
              <a:t>Since </a:t>
            </a:r>
            <a:r>
              <a:rPr lang="en-GB" sz="1000" i="1" dirty="0"/>
              <a:t>g</a:t>
            </a:r>
            <a:r>
              <a:rPr lang="en-GB" sz="1000" i="1" baseline="-25000" dirty="0"/>
              <a:t>2</a:t>
            </a:r>
            <a:r>
              <a:rPr lang="en-GB" sz="1000" i="1" baseline="30000" dirty="0"/>
              <a:t>a</a:t>
            </a:r>
            <a:r>
              <a:rPr lang="en-GB" sz="1000" i="1" baseline="-25000" dirty="0"/>
              <a:t>3</a:t>
            </a:r>
            <a:r>
              <a:rPr lang="en-GB" sz="1000" i="1" dirty="0"/>
              <a:t>·</a:t>
            </a:r>
            <a:r>
              <a:rPr lang="en-GB" sz="1000" i="1" baseline="30000" dirty="0"/>
              <a:t>b</a:t>
            </a:r>
            <a:r>
              <a:rPr lang="en-GB" sz="1000" i="1" baseline="-25000" dirty="0"/>
              <a:t>3</a:t>
            </a:r>
            <a:r>
              <a:rPr lang="en-GB" sz="1000" dirty="0"/>
              <a:t> is a random number different from 1, the only solution is that </a:t>
            </a:r>
            <a:r>
              <a:rPr lang="en-GB" sz="1000" i="1" dirty="0"/>
              <a:t>x - y = 0</a:t>
            </a:r>
            <a:r>
              <a:rPr lang="en-GB" sz="1000" dirty="0"/>
              <a:t>, meaning that </a:t>
            </a:r>
            <a:r>
              <a:rPr lang="en-GB" sz="1000" i="1" dirty="0"/>
              <a:t>x = y</a:t>
            </a:r>
            <a:r>
              <a:rPr lang="en-GB" sz="1000" dirty="0"/>
              <a:t>.</a:t>
            </a:r>
          </a:p>
          <a:p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65491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3197681" y="2048988"/>
            <a:ext cx="563063" cy="865920"/>
            <a:chOff x="4121135" y="2297837"/>
            <a:chExt cx="563063" cy="86592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21135" y="2297837"/>
              <a:ext cx="563063" cy="86592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4226719" y="2412206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£20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970969" y="2048988"/>
            <a:ext cx="563063" cy="865920"/>
            <a:chOff x="4866202" y="2297837"/>
            <a:chExt cx="563063" cy="86592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66202" y="2297837"/>
              <a:ext cx="563063" cy="865920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4971520" y="2409152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£30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17546" y="2044611"/>
            <a:ext cx="563063" cy="865920"/>
            <a:chOff x="6441000" y="2293460"/>
            <a:chExt cx="563063" cy="86592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1000" y="2293460"/>
              <a:ext cx="563063" cy="865920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6546318" y="2407808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£50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744257" y="2048988"/>
            <a:ext cx="563063" cy="865920"/>
            <a:chOff x="5653601" y="2297837"/>
            <a:chExt cx="563063" cy="86592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53601" y="2297837"/>
              <a:ext cx="563063" cy="86592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5761044" y="2412206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£40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Socialist millionaire protocol (ELI 5)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79877" y="2979091"/>
            <a:ext cx="619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Ross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38201" y="5005911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Ben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42" y="2118244"/>
            <a:ext cx="716625" cy="8025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242" y="4203351"/>
            <a:ext cx="716625" cy="80256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125" y="2481394"/>
            <a:ext cx="366454" cy="49769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1764" y="2473175"/>
            <a:ext cx="378556" cy="5141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60505" y="2473175"/>
            <a:ext cx="378556" cy="51413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9245" y="2473175"/>
            <a:ext cx="378556" cy="51413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60865" y="3031755"/>
            <a:ext cx="236694" cy="4650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105932" y="3034808"/>
            <a:ext cx="236694" cy="46504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93331" y="3031755"/>
            <a:ext cx="236694" cy="46504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680730" y="3034808"/>
            <a:ext cx="236694" cy="465048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3197681" y="4207728"/>
            <a:ext cx="563063" cy="865920"/>
            <a:chOff x="4121135" y="2297837"/>
            <a:chExt cx="563063" cy="865920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21135" y="2297837"/>
              <a:ext cx="563063" cy="865920"/>
            </a:xfrm>
            <a:prstGeom prst="rect">
              <a:avLst/>
            </a:prstGeom>
          </p:spPr>
        </p:pic>
        <p:sp>
          <p:nvSpPr>
            <p:cNvPr id="34" name="Rectangle 33"/>
            <p:cNvSpPr/>
            <p:nvPr/>
          </p:nvSpPr>
          <p:spPr>
            <a:xfrm>
              <a:off x="4226719" y="2412206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£20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970969" y="4207728"/>
            <a:ext cx="563063" cy="865920"/>
            <a:chOff x="4866202" y="2297837"/>
            <a:chExt cx="563063" cy="865920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66202" y="2297837"/>
              <a:ext cx="563063" cy="865920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>
            <a:xfrm>
              <a:off x="4971520" y="2409152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£30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517546" y="4203351"/>
            <a:ext cx="563063" cy="865920"/>
            <a:chOff x="6441000" y="2293460"/>
            <a:chExt cx="563063" cy="865920"/>
          </a:xfrm>
        </p:grpSpPr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1000" y="2293460"/>
              <a:ext cx="563063" cy="865920"/>
            </a:xfrm>
            <a:prstGeom prst="rect">
              <a:avLst/>
            </a:prstGeom>
          </p:spPr>
        </p:pic>
        <p:sp>
          <p:nvSpPr>
            <p:cNvPr id="40" name="Rectangle 39"/>
            <p:cNvSpPr/>
            <p:nvPr/>
          </p:nvSpPr>
          <p:spPr>
            <a:xfrm>
              <a:off x="6546318" y="2407808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£50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744257" y="4207728"/>
            <a:ext cx="563063" cy="865920"/>
            <a:chOff x="5653601" y="2297837"/>
            <a:chExt cx="563063" cy="865920"/>
          </a:xfrm>
        </p:grpSpPr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53601" y="2297837"/>
              <a:ext cx="563063" cy="865920"/>
            </a:xfrm>
            <a:prstGeom prst="rect">
              <a:avLst/>
            </a:prstGeom>
          </p:spPr>
        </p:pic>
        <p:sp>
          <p:nvSpPr>
            <p:cNvPr id="43" name="Rectangle 42"/>
            <p:cNvSpPr/>
            <p:nvPr/>
          </p:nvSpPr>
          <p:spPr>
            <a:xfrm>
              <a:off x="5761044" y="2412206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£40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125" y="4640134"/>
            <a:ext cx="366454" cy="497697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1764" y="4631915"/>
            <a:ext cx="378556" cy="514134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60505" y="4631915"/>
            <a:ext cx="378556" cy="514134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9245" y="4631915"/>
            <a:ext cx="378556" cy="514134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4105932" y="3795572"/>
            <a:ext cx="323126" cy="387064"/>
            <a:chOff x="3303265" y="3789132"/>
            <a:chExt cx="323126" cy="387064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3265" y="3789132"/>
              <a:ext cx="323126" cy="387064"/>
            </a:xfrm>
            <a:prstGeom prst="rect">
              <a:avLst/>
            </a:prstGeom>
          </p:spPr>
        </p:pic>
        <p:sp>
          <p:nvSpPr>
            <p:cNvPr id="49" name="Rectangle 48"/>
            <p:cNvSpPr/>
            <p:nvPr/>
          </p:nvSpPr>
          <p:spPr>
            <a:xfrm>
              <a:off x="3417901" y="3913681"/>
              <a:ext cx="93854" cy="137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n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3317649" y="3801403"/>
            <a:ext cx="323126" cy="387064"/>
            <a:chOff x="3303265" y="3789132"/>
            <a:chExt cx="323126" cy="387064"/>
          </a:xfrm>
        </p:grpSpPr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3265" y="3789132"/>
              <a:ext cx="323126" cy="387064"/>
            </a:xfrm>
            <a:prstGeom prst="rect">
              <a:avLst/>
            </a:prstGeom>
          </p:spPr>
        </p:pic>
        <p:sp>
          <p:nvSpPr>
            <p:cNvPr id="54" name="Rectangle 53"/>
            <p:cNvSpPr/>
            <p:nvPr/>
          </p:nvSpPr>
          <p:spPr>
            <a:xfrm>
              <a:off x="3417901" y="3913681"/>
              <a:ext cx="93854" cy="137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n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4850115" y="3795572"/>
            <a:ext cx="323126" cy="387064"/>
            <a:chOff x="3303265" y="3789132"/>
            <a:chExt cx="323126" cy="387064"/>
          </a:xfrm>
        </p:grpSpPr>
        <p:pic>
          <p:nvPicPr>
            <p:cNvPr id="56" name="Picture 55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3265" y="3789132"/>
              <a:ext cx="323126" cy="387064"/>
            </a:xfrm>
            <a:prstGeom prst="rect">
              <a:avLst/>
            </a:prstGeom>
          </p:spPr>
        </p:pic>
        <p:sp>
          <p:nvSpPr>
            <p:cNvPr id="57" name="Rectangle 56"/>
            <p:cNvSpPr/>
            <p:nvPr/>
          </p:nvSpPr>
          <p:spPr>
            <a:xfrm>
              <a:off x="3417901" y="3913681"/>
              <a:ext cx="93854" cy="137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y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5656238" y="3791866"/>
            <a:ext cx="323126" cy="387064"/>
            <a:chOff x="3303265" y="3789132"/>
            <a:chExt cx="323126" cy="387064"/>
          </a:xfrm>
        </p:grpSpPr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3265" y="3789132"/>
              <a:ext cx="323126" cy="387064"/>
            </a:xfrm>
            <a:prstGeom prst="rect">
              <a:avLst/>
            </a:prstGeom>
          </p:spPr>
        </p:pic>
        <p:sp>
          <p:nvSpPr>
            <p:cNvPr id="60" name="Rectangle 59"/>
            <p:cNvSpPr/>
            <p:nvPr/>
          </p:nvSpPr>
          <p:spPr>
            <a:xfrm>
              <a:off x="3417901" y="3913681"/>
              <a:ext cx="93854" cy="137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n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7058013" y="2057207"/>
            <a:ext cx="563063" cy="865920"/>
            <a:chOff x="4121135" y="2297837"/>
            <a:chExt cx="563063" cy="865920"/>
          </a:xfrm>
        </p:grpSpPr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21135" y="2297837"/>
              <a:ext cx="563063" cy="865920"/>
            </a:xfrm>
            <a:prstGeom prst="rect">
              <a:avLst/>
            </a:prstGeom>
          </p:spPr>
        </p:pic>
        <p:sp>
          <p:nvSpPr>
            <p:cNvPr id="63" name="Rectangle 62"/>
            <p:cNvSpPr/>
            <p:nvPr/>
          </p:nvSpPr>
          <p:spPr>
            <a:xfrm>
              <a:off x="4226719" y="2412206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£20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7831301" y="2057207"/>
            <a:ext cx="563063" cy="865920"/>
            <a:chOff x="4866202" y="2297837"/>
            <a:chExt cx="563063" cy="865920"/>
          </a:xfrm>
        </p:grpSpPr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66202" y="2297837"/>
              <a:ext cx="563063" cy="865920"/>
            </a:xfrm>
            <a:prstGeom prst="rect">
              <a:avLst/>
            </a:prstGeom>
          </p:spPr>
        </p:pic>
        <p:sp>
          <p:nvSpPr>
            <p:cNvPr id="66" name="Rectangle 65"/>
            <p:cNvSpPr/>
            <p:nvPr/>
          </p:nvSpPr>
          <p:spPr>
            <a:xfrm>
              <a:off x="4971520" y="2409152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£30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377878" y="2052830"/>
            <a:ext cx="563063" cy="865920"/>
            <a:chOff x="6441000" y="2293460"/>
            <a:chExt cx="563063" cy="865920"/>
          </a:xfrm>
        </p:grpSpPr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1000" y="2293460"/>
              <a:ext cx="563063" cy="865920"/>
            </a:xfrm>
            <a:prstGeom prst="rect">
              <a:avLst/>
            </a:prstGeom>
          </p:spPr>
        </p:pic>
        <p:sp>
          <p:nvSpPr>
            <p:cNvPr id="69" name="Rectangle 68"/>
            <p:cNvSpPr/>
            <p:nvPr/>
          </p:nvSpPr>
          <p:spPr>
            <a:xfrm>
              <a:off x="6546318" y="2407808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£50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8604589" y="2057207"/>
            <a:ext cx="563063" cy="865920"/>
            <a:chOff x="5653601" y="2297837"/>
            <a:chExt cx="563063" cy="865920"/>
          </a:xfrm>
        </p:grpSpPr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53601" y="2297837"/>
              <a:ext cx="563063" cy="865920"/>
            </a:xfrm>
            <a:prstGeom prst="rect">
              <a:avLst/>
            </a:prstGeom>
          </p:spPr>
        </p:pic>
        <p:sp>
          <p:nvSpPr>
            <p:cNvPr id="72" name="Rectangle 71"/>
            <p:cNvSpPr/>
            <p:nvPr/>
          </p:nvSpPr>
          <p:spPr>
            <a:xfrm>
              <a:off x="5761044" y="2412206"/>
              <a:ext cx="352425" cy="2653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£40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73" name="Picture 7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5457" y="2489613"/>
            <a:ext cx="366454" cy="497697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2096" y="2481394"/>
            <a:ext cx="378556" cy="514134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20837" y="2481394"/>
            <a:ext cx="378556" cy="514134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99577" y="2481394"/>
            <a:ext cx="378556" cy="514134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74590" y="3068399"/>
            <a:ext cx="236694" cy="465048"/>
          </a:xfrm>
          <a:prstGeom prst="rect">
            <a:avLst/>
          </a:prstGeom>
        </p:spPr>
      </p:pic>
      <p:grpSp>
        <p:nvGrpSpPr>
          <p:cNvPr id="78" name="Group 77"/>
          <p:cNvGrpSpPr/>
          <p:nvPr/>
        </p:nvGrpSpPr>
        <p:grpSpPr>
          <a:xfrm>
            <a:off x="7931374" y="1637258"/>
            <a:ext cx="323126" cy="387064"/>
            <a:chOff x="3303265" y="3789132"/>
            <a:chExt cx="323126" cy="387064"/>
          </a:xfrm>
        </p:grpSpPr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3265" y="3789132"/>
              <a:ext cx="323126" cy="387064"/>
            </a:xfrm>
            <a:prstGeom prst="rect">
              <a:avLst/>
            </a:prstGeom>
          </p:spPr>
        </p:pic>
        <p:sp>
          <p:nvSpPr>
            <p:cNvPr id="80" name="Rectangle 79"/>
            <p:cNvSpPr/>
            <p:nvPr/>
          </p:nvSpPr>
          <p:spPr>
            <a:xfrm>
              <a:off x="3417901" y="3913681"/>
              <a:ext cx="93854" cy="1379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>
                  <a:solidFill>
                    <a:schemeClr val="tx1"/>
                  </a:solidFill>
                </a:rPr>
                <a:t>n</a:t>
              </a:r>
              <a:endParaRPr lang="en-GB" sz="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6838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Threema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146" y="2160586"/>
            <a:ext cx="2182230" cy="3881437"/>
          </a:xfrm>
          <a:prstGeom prst="rect">
            <a:avLst/>
          </a:prstGeom>
        </p:spPr>
      </p:pic>
      <p:pic>
        <p:nvPicPr>
          <p:cNvPr id="1031" name="Picture 7" descr="QR Cod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3286" y="2160586"/>
            <a:ext cx="2321931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128467" y="2160586"/>
            <a:ext cx="226103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4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iMessage</a:t>
            </a:r>
            <a:endParaRPr lang="en-GB" dirty="0"/>
          </a:p>
        </p:txBody>
      </p:sp>
      <p:pic>
        <p:nvPicPr>
          <p:cNvPr id="6" name="Picture 2" descr="imessage graphic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4124" y="1398890"/>
            <a:ext cx="5043752" cy="406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49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Proving</a:t>
            </a:r>
            <a:r>
              <a:rPr lang="en-GB"/>
              <a:t> your identity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Authentication with server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234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Username/password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Proving who you are to a server</a:t>
            </a:r>
          </a:p>
          <a:p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7863" y="2477847"/>
            <a:ext cx="4183062" cy="324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27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 Factor</a:t>
            </a:r>
            <a:endParaRPr lang="en-GB" dirty="0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0"/>
          <a:stretch/>
        </p:blipFill>
        <p:spPr>
          <a:xfrm>
            <a:off x="2238041" y="1488282"/>
            <a:ext cx="7312360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586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Ross Dargan – Executive </a:t>
            </a:r>
            <a:r>
              <a:rPr lang="en-US"/>
              <a:t>Bespoke Consultant</a:t>
            </a:r>
            <a:endParaRPr lang="en-US" dirty="0"/>
          </a:p>
          <a:p>
            <a:pPr lvl="1"/>
            <a:r>
              <a:rPr lang="en-US" dirty="0"/>
              <a:t>Waterstons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Ben Lee – UC Consultant</a:t>
            </a:r>
          </a:p>
          <a:p>
            <a:pPr lvl="1"/>
            <a:r>
              <a:rPr lang="en-US" dirty="0"/>
              <a:t>Modality Systems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8949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SQRL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50" y="2459060"/>
            <a:ext cx="5524500" cy="1847850"/>
          </a:xfrm>
        </p:spPr>
      </p:pic>
    </p:spTree>
    <p:extLst>
      <p:ext uri="{BB962C8B-B14F-4D97-AF65-F5344CB8AC3E}">
        <p14:creationId xmlns:p14="http://schemas.microsoft.com/office/powerpoint/2010/main" val="3073061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Outsource it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21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OAuth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Delegate authentication to a trusted source (Identity Provider)</a:t>
            </a:r>
          </a:p>
          <a:p>
            <a:r>
              <a:rPr lang="en-GB" dirty="0" smtClean="0"/>
              <a:t>I know “Ben”, You know me, I’m telling you this is Ben.</a:t>
            </a:r>
          </a:p>
          <a:p>
            <a:r>
              <a:rPr lang="en-GB" dirty="0" smtClean="0"/>
              <a:t>Supports claims – Ben’s email is …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89525" y="2575696"/>
            <a:ext cx="4184650" cy="305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89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OAuth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 smtClean="0"/>
              <a:t>Pros</a:t>
            </a:r>
          </a:p>
          <a:p>
            <a:r>
              <a:rPr lang="en-GB" dirty="0" smtClean="0"/>
              <a:t>Single Sign on</a:t>
            </a:r>
          </a:p>
          <a:p>
            <a:r>
              <a:rPr lang="en-GB" dirty="0" smtClean="0"/>
              <a:t>No need to store shared secrets</a:t>
            </a:r>
          </a:p>
          <a:p>
            <a:r>
              <a:rPr lang="en-GB" dirty="0" smtClean="0"/>
              <a:t>User doesn’t need to trust you</a:t>
            </a:r>
          </a:p>
          <a:p>
            <a:r>
              <a:rPr lang="en-GB" dirty="0" smtClean="0"/>
              <a:t>Less passwords \0/</a:t>
            </a:r>
          </a:p>
          <a:p>
            <a:r>
              <a:rPr lang="en-GB" dirty="0" smtClean="0"/>
              <a:t>Supported by Active Directory (ADFS)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 smtClean="0"/>
              <a:t>Cons</a:t>
            </a:r>
          </a:p>
          <a:p>
            <a:r>
              <a:rPr lang="en-GB" dirty="0" smtClean="0"/>
              <a:t>Trust (Rouge IP, or 1 account hacked)</a:t>
            </a:r>
          </a:p>
          <a:p>
            <a:r>
              <a:rPr lang="en-GB" dirty="0" smtClean="0"/>
              <a:t>Availability</a:t>
            </a:r>
          </a:p>
        </p:txBody>
      </p:sp>
    </p:spTree>
    <p:extLst>
      <p:ext uri="{BB962C8B-B14F-4D97-AF65-F5344CB8AC3E}">
        <p14:creationId xmlns:p14="http://schemas.microsoft.com/office/powerpoint/2010/main" val="279044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Gov.uk</a:t>
            </a:r>
            <a:endParaRPr lang="en-GB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7506"/>
          <a:stretch/>
        </p:blipFill>
        <p:spPr>
          <a:xfrm>
            <a:off x="3200211" y="1488282"/>
            <a:ext cx="5791579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090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.solent-renegades.co.uk/attachments/renegades-cafe/26820d1376462697-funny-weird-pics-2-a-a9f19d0f-dc04-404d-9e03-7376d53ceed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763" y="571500"/>
            <a:ext cx="303847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40.media.tumblr.com/1060823ae209167e41bacf6c4fb785c9/tumblr_ms01boeMnU1rt4crgo1_128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9710" y="618331"/>
            <a:ext cx="4192581" cy="562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community.brickpicker.com/uploads/monthly_2015_05/46.jpg.84048857df1272137c237a1f8e72c52f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857250"/>
            <a:ext cx="6858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/>
          <p:cNvSpPr/>
          <p:nvPr/>
        </p:nvSpPr>
        <p:spPr>
          <a:xfrm>
            <a:off x="8294325" y="4384057"/>
            <a:ext cx="805758" cy="805758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00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PKI / Certificate trust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Public Key Infrastructure</a:t>
            </a:r>
          </a:p>
          <a:p>
            <a:r>
              <a:rPr lang="en-GB" dirty="0" smtClean="0"/>
              <a:t>An arrangement of CA (Certificate Authorities) used to validate something or someone's identity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5167306" y="5214950"/>
            <a:ext cx="2529444" cy="704602"/>
            <a:chOff x="3643306" y="5214950"/>
            <a:chExt cx="2529444" cy="704602"/>
          </a:xfrm>
        </p:grpSpPr>
        <p:sp>
          <p:nvSpPr>
            <p:cNvPr id="15" name="Freeform 14"/>
            <p:cNvSpPr/>
            <p:nvPr/>
          </p:nvSpPr>
          <p:spPr>
            <a:xfrm>
              <a:off x="3643306" y="5214950"/>
              <a:ext cx="2529444" cy="704602"/>
            </a:xfrm>
            <a:custGeom>
              <a:avLst/>
              <a:gdLst>
                <a:gd name="connsiteX0" fmla="*/ 0 w 2529444"/>
                <a:gd name="connsiteY0" fmla="*/ 437408 h 704602"/>
                <a:gd name="connsiteX1" fmla="*/ 558140 w 2529444"/>
                <a:gd name="connsiteY1" fmla="*/ 33647 h 704602"/>
                <a:gd name="connsiteX2" fmla="*/ 1721922 w 2529444"/>
                <a:gd name="connsiteY2" fmla="*/ 639288 h 704602"/>
                <a:gd name="connsiteX3" fmla="*/ 2529444 w 2529444"/>
                <a:gd name="connsiteY3" fmla="*/ 425532 h 7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9444" h="704602">
                  <a:moveTo>
                    <a:pt x="0" y="437408"/>
                  </a:moveTo>
                  <a:cubicBezTo>
                    <a:pt x="135576" y="218704"/>
                    <a:pt x="271153" y="0"/>
                    <a:pt x="558140" y="33647"/>
                  </a:cubicBezTo>
                  <a:cubicBezTo>
                    <a:pt x="845127" y="67294"/>
                    <a:pt x="1393371" y="573974"/>
                    <a:pt x="1721922" y="639288"/>
                  </a:cubicBezTo>
                  <a:cubicBezTo>
                    <a:pt x="2050473" y="704602"/>
                    <a:pt x="2289958" y="565067"/>
                    <a:pt x="2529444" y="425532"/>
                  </a:cubicBezTo>
                </a:path>
              </a:pathLst>
            </a:custGeom>
            <a:ln w="57150"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429256" y="5429264"/>
              <a:ext cx="6429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?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00496" y="5429264"/>
              <a:ext cx="6429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?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167306" y="5572140"/>
            <a:ext cx="2571768" cy="500066"/>
            <a:chOff x="3643306" y="5572140"/>
            <a:chExt cx="2571768" cy="500066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3643306" y="5572140"/>
              <a:ext cx="2571768" cy="1588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/>
            <p:cNvSpPr/>
            <p:nvPr/>
          </p:nvSpPr>
          <p:spPr>
            <a:xfrm>
              <a:off x="4714876" y="5643578"/>
              <a:ext cx="428628" cy="428628"/>
            </a:xfrm>
            <a:prstGeom prst="ellips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atin typeface="Wingdings" pitchFamily="2" charset="2"/>
                </a:rPr>
                <a:t>ü</a:t>
              </a:r>
              <a:endParaRPr lang="en-GB" dirty="0">
                <a:latin typeface="Wingdings" pitchFamily="2" charset="2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4952992" y="4429132"/>
            <a:ext cx="1071570" cy="714380"/>
            <a:chOff x="3428992" y="4429132"/>
            <a:chExt cx="1071570" cy="714380"/>
          </a:xfrm>
        </p:grpSpPr>
        <p:cxnSp>
          <p:nvCxnSpPr>
            <p:cNvPr id="23" name="Straight Arrow Connector 22"/>
            <p:cNvCxnSpPr/>
            <p:nvPr/>
          </p:nvCxnSpPr>
          <p:spPr>
            <a:xfrm flipV="1">
              <a:off x="3428992" y="4500570"/>
              <a:ext cx="1071570" cy="642942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/>
            <p:cNvSpPr/>
            <p:nvPr/>
          </p:nvSpPr>
          <p:spPr>
            <a:xfrm>
              <a:off x="3500430" y="4429132"/>
              <a:ext cx="428628" cy="428628"/>
            </a:xfrm>
            <a:prstGeom prst="ellips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atin typeface="Wingdings" pitchFamily="2" charset="2"/>
                </a:rPr>
                <a:t>ü</a:t>
              </a:r>
              <a:endParaRPr lang="en-GB" dirty="0">
                <a:latin typeface="Wingdings" pitchFamily="2" charset="2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810380" y="4429132"/>
            <a:ext cx="1071570" cy="785818"/>
            <a:chOff x="5286380" y="4429132"/>
            <a:chExt cx="1071570" cy="785818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5286380" y="4572008"/>
              <a:ext cx="1071570" cy="642942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/>
            <p:cNvSpPr/>
            <p:nvPr/>
          </p:nvSpPr>
          <p:spPr>
            <a:xfrm>
              <a:off x="5715008" y="4429132"/>
              <a:ext cx="428628" cy="428628"/>
            </a:xfrm>
            <a:prstGeom prst="ellips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dirty="0">
                  <a:latin typeface="Wingdings" pitchFamily="2" charset="2"/>
                </a:rPr>
                <a:t>ü</a:t>
              </a:r>
              <a:endParaRPr lang="en-GB" dirty="0">
                <a:latin typeface="Wingdings" pitchFamily="2" charset="2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7174" y="5027984"/>
            <a:ext cx="716625" cy="8025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384" y="4996036"/>
            <a:ext cx="716625" cy="8025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351" y="3699695"/>
            <a:ext cx="716625" cy="8025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4566" y="3681537"/>
            <a:ext cx="706388" cy="9081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7851" y="4960292"/>
            <a:ext cx="747338" cy="897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7841" y="4996036"/>
            <a:ext cx="819000" cy="8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164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Certificate Trust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What happens if we lose control of the certificate?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75668" y="2159924"/>
            <a:ext cx="3082317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22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Revocation List</a:t>
            </a:r>
            <a:endParaRPr lang="en-GB" dirty="0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470472"/>
            <a:ext cx="8596312" cy="3261669"/>
          </a:xfrm>
        </p:spPr>
      </p:pic>
    </p:spTree>
    <p:extLst>
      <p:ext uri="{BB962C8B-B14F-4D97-AF65-F5344CB8AC3E}">
        <p14:creationId xmlns:p14="http://schemas.microsoft.com/office/powerpoint/2010/main" val="284946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Heartbleed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500,000+ certificates renewed</a:t>
            </a:r>
          </a:p>
          <a:p>
            <a:r>
              <a:rPr lang="en-GB" dirty="0"/>
              <a:t>Not many </a:t>
            </a:r>
            <a:r>
              <a:rPr lang="en-GB" dirty="0" smtClean="0"/>
              <a:t>revoked…</a:t>
            </a:r>
          </a:p>
          <a:p>
            <a:r>
              <a:rPr lang="en-GB" dirty="0" smtClean="0"/>
              <a:t>20 </a:t>
            </a:r>
            <a:r>
              <a:rPr lang="en-GB" dirty="0"/>
              <a:t>bytes per certificate (thumbprint) …  this would be 10Mb</a:t>
            </a:r>
          </a:p>
          <a:p>
            <a:r>
              <a:rPr lang="en-GB" dirty="0"/>
              <a:t>Might not sound much, but on 2g? Also each cert needs to be checked against it.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2" descr="https://upload.wikimedia.org/wikipedia/commons/thumb/d/dc/Heartbleed.svg/220px-Heartbleed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0557" y="64655"/>
            <a:ext cx="2095500" cy="2505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30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Content Placeholder 7" descr="Screen Clipping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540209"/>
            <a:ext cx="4183062" cy="312219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089525" y="2539037"/>
            <a:ext cx="4184650" cy="312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838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Browser implementations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always as it seems</a:t>
            </a:r>
          </a:p>
          <a:p>
            <a:r>
              <a:rPr lang="en-US" dirty="0" smtClean="0"/>
              <a:t>Hard fail vs soft fail</a:t>
            </a:r>
          </a:p>
          <a:p>
            <a:pPr lvl="1"/>
            <a:r>
              <a:rPr lang="en-US" dirty="0" smtClean="0"/>
              <a:t>What if you haven’t verified</a:t>
            </a:r>
          </a:p>
          <a:p>
            <a:pPr lvl="1"/>
            <a:r>
              <a:rPr lang="en-US" dirty="0" smtClean="0"/>
              <a:t>Hard fail – revoked</a:t>
            </a:r>
          </a:p>
          <a:p>
            <a:pPr lvl="1"/>
            <a:r>
              <a:rPr lang="en-US" dirty="0" smtClean="0"/>
              <a:t>Soft fail – couldn’t check</a:t>
            </a:r>
          </a:p>
          <a:p>
            <a:r>
              <a:rPr lang="en-US" dirty="0" smtClean="0"/>
              <a:t>Trusting your browser…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907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</a:t>
            </a:r>
            <a:r>
              <a:rPr lang="en-GB" dirty="0" smtClean="0"/>
              <a:t>orkarounds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OCSP Stapling</a:t>
            </a:r>
          </a:p>
          <a:p>
            <a:pPr lvl="1"/>
            <a:r>
              <a:rPr lang="en-US" dirty="0"/>
              <a:t>Server supplies short-lived proof that still okay</a:t>
            </a:r>
          </a:p>
          <a:p>
            <a:pPr lvl="1"/>
            <a:r>
              <a:rPr lang="en-US" dirty="0" smtClean="0"/>
              <a:t>“Must Staple”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EEF Lets Encrypt</a:t>
            </a:r>
          </a:p>
          <a:p>
            <a:pPr lvl="1"/>
            <a:r>
              <a:rPr lang="en-US" dirty="0"/>
              <a:t>Short lived certificates themselves</a:t>
            </a:r>
          </a:p>
          <a:p>
            <a:pPr lvl="1"/>
            <a:r>
              <a:rPr lang="en-US" dirty="0"/>
              <a:t>API needed to re-generate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283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Conclusion…?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stuff is hard</a:t>
            </a:r>
          </a:p>
          <a:p>
            <a:r>
              <a:rPr lang="en-US" dirty="0" smtClean="0"/>
              <a:t>But only has hard as you want it to be!</a:t>
            </a:r>
          </a:p>
          <a:p>
            <a:r>
              <a:rPr lang="en-US" dirty="0" smtClean="0"/>
              <a:t>Will always be an issue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Tonight was hopefully just a bit of food for thought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496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ways of proving identity</a:t>
            </a:r>
            <a:br>
              <a:rPr lang="en-US" dirty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691" y="1808208"/>
            <a:ext cx="10515600" cy="4351338"/>
          </a:xfrm>
        </p:spPr>
        <p:txBody>
          <a:bodyPr/>
          <a:lstStyle/>
          <a:p>
            <a:r>
              <a:rPr lang="en-GB" dirty="0"/>
              <a:t>See it</a:t>
            </a:r>
          </a:p>
          <a:p>
            <a:r>
              <a:rPr lang="en-GB" dirty="0"/>
              <a:t>Prove it</a:t>
            </a:r>
          </a:p>
          <a:p>
            <a:r>
              <a:rPr lang="en-GB" dirty="0"/>
              <a:t>Outsource it</a:t>
            </a:r>
          </a:p>
        </p:txBody>
      </p:sp>
    </p:spTree>
    <p:extLst>
      <p:ext uri="{BB962C8B-B14F-4D97-AF65-F5344CB8AC3E}">
        <p14:creationId xmlns:p14="http://schemas.microsoft.com/office/powerpoint/2010/main" val="272633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Proving identity in history</a:t>
            </a:r>
            <a:endParaRPr lang="en-GB" dirty="0"/>
          </a:p>
        </p:txBody>
      </p:sp>
      <p:pic>
        <p:nvPicPr>
          <p:cNvPr id="4" name="Picture 2" descr="https://upload.wikimedia.org/wikipedia/commons/2/25/Lacre-JP-VI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750" y="1622582"/>
            <a:ext cx="3338894" cy="3203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upload.wikimedia.org/wikipedia/commons/thumb/3/34/Magna_carta_1297_high-res.png/543px-Magna_carta_1297_high-res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604" y="1359302"/>
            <a:ext cx="2607398" cy="4912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tse1.mm.bing.net/th?&amp;id=OIP.Mfec41e19af5462726faf094abc92f12cH0&amp;w=300&amp;h=300&amp;c=0&amp;pid=1.9&amp;rs=0&amp;p=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0587" y="5190142"/>
            <a:ext cx="3451407" cy="1081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67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Proving your identity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is it important to know who you are talking to?</a:t>
            </a:r>
          </a:p>
          <a:p>
            <a:pPr lvl="1"/>
            <a:r>
              <a:rPr lang="en-US" dirty="0" smtClean="0"/>
              <a:t>It depends what you are </a:t>
            </a:r>
            <a:r>
              <a:rPr lang="en-US" smtClean="0"/>
              <a:t>doing!</a:t>
            </a:r>
            <a:endParaRPr lang="en-US" dirty="0" smtClean="0"/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08" y="3853123"/>
            <a:ext cx="1859485" cy="2458777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460" y="3853122"/>
            <a:ext cx="1790315" cy="2458777"/>
          </a:xfrm>
          <a:prstGeom prst="rect">
            <a:avLst/>
          </a:prstGeom>
        </p:spPr>
      </p:pic>
      <p:pic>
        <p:nvPicPr>
          <p:cNvPr id="1026" name="Picture 2" descr="http://i.dailymail.co.uk/i/pix/2013/07/15/article-0-1AD23778000005DC-76_634x286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7" r="18440"/>
          <a:stretch/>
        </p:blipFill>
        <p:spPr bwMode="auto">
          <a:xfrm>
            <a:off x="4332772" y="4131417"/>
            <a:ext cx="2210687" cy="1614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262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9522" y="1689648"/>
            <a:ext cx="5152848" cy="448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8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</a:t>
            </a:r>
            <a:r>
              <a:rPr lang="en-GB"/>
              <a:t> </a:t>
            </a:r>
            <a:r>
              <a:rPr lang="en-GB" dirty="0"/>
              <a:t>wisdom from @IDS_MP</a:t>
            </a:r>
            <a:r>
              <a:rPr lang="en-GB"/>
              <a:t>…</a:t>
            </a:r>
          </a:p>
        </p:txBody>
      </p:sp>
      <p:pic>
        <p:nvPicPr>
          <p:cNvPr id="4" name="Picture 2" descr="http://i.dailymail.co.uk/i/pix/2013/07/15/article-0-1AD23778000005DC-76_634x286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7" r="18440"/>
          <a:stretch/>
        </p:blipFill>
        <p:spPr bwMode="auto">
          <a:xfrm>
            <a:off x="8511306" y="0"/>
            <a:ext cx="2718669" cy="1985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77334" y="2359025"/>
            <a:ext cx="907626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GB" dirty="0">
                <a:latin typeface="+mj-lt"/>
              </a:rPr>
              <a:t>GOVERNMENT ADVICE: If your home is in the path of the storm, head to your second or third home for safety. </a:t>
            </a:r>
            <a:r>
              <a:rPr lang="en-GB" dirty="0">
                <a:latin typeface="+mj-lt"/>
                <a:hlinkClick r:id="rId3"/>
              </a:rPr>
              <a:t>#</a:t>
            </a:r>
            <a:r>
              <a:rPr lang="en-GB" dirty="0" err="1" smtClean="0">
                <a:latin typeface="+mj-lt"/>
                <a:hlinkClick r:id="rId3"/>
              </a:rPr>
              <a:t>ukstorm</a:t>
            </a:r>
            <a:endParaRPr lang="en-GB" dirty="0" smtClean="0">
              <a:latin typeface="+mj-lt"/>
            </a:endParaRPr>
          </a:p>
          <a:p>
            <a:pPr fontAlgn="base"/>
            <a:endParaRPr lang="en-GB" dirty="0" smtClean="0">
              <a:solidFill>
                <a:srgbClr val="2C2C2C"/>
              </a:solidFill>
              <a:latin typeface="+mj-lt"/>
            </a:endParaRPr>
          </a:p>
          <a:p>
            <a:pPr fontAlgn="base"/>
            <a:r>
              <a:rPr lang="en-GB" dirty="0" smtClean="0">
                <a:solidFill>
                  <a:srgbClr val="2C2C2C"/>
                </a:solidFill>
                <a:latin typeface="+mj-lt"/>
              </a:rPr>
              <a:t>COBRA </a:t>
            </a:r>
            <a:r>
              <a:rPr lang="en-GB" dirty="0">
                <a:solidFill>
                  <a:srgbClr val="2C2C2C"/>
                </a:solidFill>
                <a:latin typeface="+mj-lt"/>
              </a:rPr>
              <a:t>Meeting to discuss if we stick with Trident or just let the NHS do the mass killing. No biscuits</a:t>
            </a:r>
            <a:r>
              <a:rPr lang="en-GB" dirty="0" smtClean="0">
                <a:solidFill>
                  <a:srgbClr val="2C2C2C"/>
                </a:solidFill>
                <a:latin typeface="+mj-lt"/>
              </a:rPr>
              <a:t>.</a:t>
            </a:r>
          </a:p>
          <a:p>
            <a:pPr fontAlgn="base"/>
            <a:endParaRPr lang="en-GB" dirty="0">
              <a:solidFill>
                <a:srgbClr val="2C2C2C"/>
              </a:solidFill>
              <a:latin typeface="+mj-lt"/>
            </a:endParaRPr>
          </a:p>
          <a:p>
            <a:pPr fontAlgn="base"/>
            <a:r>
              <a:rPr lang="en-GB" dirty="0" smtClean="0">
                <a:solidFill>
                  <a:srgbClr val="2C2C2C"/>
                </a:solidFill>
                <a:latin typeface="+mj-lt"/>
              </a:rPr>
              <a:t>I’m </a:t>
            </a:r>
            <a:r>
              <a:rPr lang="en-GB" dirty="0">
                <a:solidFill>
                  <a:srgbClr val="2C2C2C"/>
                </a:solidFill>
                <a:latin typeface="+mj-lt"/>
              </a:rPr>
              <a:t>getting a silk handkerchief embroidered with gold braid saying ‘in it together’ with my pay rise. And a new car. Get in</a:t>
            </a:r>
            <a:r>
              <a:rPr lang="en-GB" dirty="0" smtClean="0">
                <a:solidFill>
                  <a:srgbClr val="2C2C2C"/>
                </a:solidFill>
                <a:latin typeface="+mj-lt"/>
              </a:rPr>
              <a:t>.</a:t>
            </a:r>
          </a:p>
          <a:p>
            <a:pPr fontAlgn="base"/>
            <a:endParaRPr lang="en-GB" dirty="0">
              <a:solidFill>
                <a:srgbClr val="2C2C2C"/>
              </a:solidFill>
              <a:latin typeface="+mj-lt"/>
            </a:endParaRPr>
          </a:p>
          <a:p>
            <a:pPr fontAlgn="base"/>
            <a:r>
              <a:rPr lang="en-GB" dirty="0" smtClean="0">
                <a:solidFill>
                  <a:srgbClr val="2C2C2C"/>
                </a:solidFill>
                <a:latin typeface="+mj-lt"/>
              </a:rPr>
              <a:t>We </a:t>
            </a:r>
            <a:r>
              <a:rPr lang="en-GB" dirty="0">
                <a:solidFill>
                  <a:srgbClr val="2C2C2C"/>
                </a:solidFill>
                <a:latin typeface="+mj-lt"/>
              </a:rPr>
              <a:t>think it’s vital young working class children learn fractions. It will help them tremendously when they grow up and become drug dealers</a:t>
            </a:r>
            <a:r>
              <a:rPr lang="en-GB" dirty="0" smtClean="0">
                <a:solidFill>
                  <a:srgbClr val="2C2C2C"/>
                </a:solidFill>
                <a:latin typeface="+mj-lt"/>
              </a:rPr>
              <a:t>.</a:t>
            </a:r>
            <a:endParaRPr lang="en-GB" b="0" i="0" dirty="0">
              <a:solidFill>
                <a:srgbClr val="2C2C2C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9644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– See it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Out of band</a:t>
            </a:r>
          </a:p>
          <a:p>
            <a:r>
              <a:rPr lang="en-GB" dirty="0"/>
              <a:t>High cost</a:t>
            </a:r>
          </a:p>
          <a:p>
            <a:r>
              <a:rPr lang="en-GB" dirty="0"/>
              <a:t>Doesn’t scale</a:t>
            </a:r>
          </a:p>
          <a:p>
            <a:r>
              <a:rPr lang="en-GB" dirty="0" smtClean="0"/>
              <a:t>99.9*% </a:t>
            </a:r>
            <a:r>
              <a:rPr lang="en-GB" dirty="0"/>
              <a:t>accurate</a:t>
            </a:r>
          </a:p>
        </p:txBody>
      </p:sp>
    </p:spTree>
    <p:extLst>
      <p:ext uri="{BB962C8B-B14F-4D97-AF65-F5344CB8AC3E}">
        <p14:creationId xmlns:p14="http://schemas.microsoft.com/office/powerpoint/2010/main" val="122487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6028</TotalTime>
  <Words>477</Words>
  <Application>Microsoft Office PowerPoint</Application>
  <PresentationFormat>Widescreen</PresentationFormat>
  <Paragraphs>170</Paragraphs>
  <Slides>32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Trebuchet MS</vt:lpstr>
      <vt:lpstr>Wingdings</vt:lpstr>
      <vt:lpstr>Wingdings 3</vt:lpstr>
      <vt:lpstr>Facet</vt:lpstr>
      <vt:lpstr>The problems with proving identity</vt:lpstr>
      <vt:lpstr>Introductions</vt:lpstr>
      <vt:lpstr>PowerPoint Presentation</vt:lpstr>
      <vt:lpstr>Three ways of proving identity </vt:lpstr>
      <vt:lpstr>Proving identity in history</vt:lpstr>
      <vt:lpstr>Proving your identity</vt:lpstr>
      <vt:lpstr>PowerPoint Presentation</vt:lpstr>
      <vt:lpstr>Some wisdom from @IDS_MP…</vt:lpstr>
      <vt:lpstr>Twitter – See it</vt:lpstr>
      <vt:lpstr>Twitter – Prove it</vt:lpstr>
      <vt:lpstr>Twitter – Outsource it</vt:lpstr>
      <vt:lpstr>Prove It Demo</vt:lpstr>
      <vt:lpstr>Socialist millionaire protocol</vt:lpstr>
      <vt:lpstr>Socialist millionaire protocol (ELI 5)</vt:lpstr>
      <vt:lpstr>Threema</vt:lpstr>
      <vt:lpstr>iMessage</vt:lpstr>
      <vt:lpstr>Proving your identity</vt:lpstr>
      <vt:lpstr>Username/password</vt:lpstr>
      <vt:lpstr>2 Factor</vt:lpstr>
      <vt:lpstr>SQRL</vt:lpstr>
      <vt:lpstr>Outsource it</vt:lpstr>
      <vt:lpstr>OAuth</vt:lpstr>
      <vt:lpstr>OAuth</vt:lpstr>
      <vt:lpstr>Gov.uk</vt:lpstr>
      <vt:lpstr>PowerPoint Presentation</vt:lpstr>
      <vt:lpstr>PKI / Certificate trust</vt:lpstr>
      <vt:lpstr>Certificate Trust</vt:lpstr>
      <vt:lpstr>Revocation List</vt:lpstr>
      <vt:lpstr>Heartbleed</vt:lpstr>
      <vt:lpstr>Browser implementations</vt:lpstr>
      <vt:lpstr>Workarounds</vt:lpstr>
      <vt:lpstr>Conclusion…?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Ross Dargan</dc:creator>
  <cp:lastModifiedBy>Ben Lee</cp:lastModifiedBy>
  <cp:revision>70</cp:revision>
  <dcterms:created xsi:type="dcterms:W3CDTF">2015-11-18T20:21:29Z</dcterms:created>
  <dcterms:modified xsi:type="dcterms:W3CDTF">2015-11-27T21:31:41Z</dcterms:modified>
</cp:coreProperties>
</file>

<file path=docProps/thumbnail.jpeg>
</file>